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325" r:id="rId3"/>
    <p:sldId id="305" r:id="rId4"/>
    <p:sldId id="306" r:id="rId5"/>
    <p:sldId id="307" r:id="rId6"/>
    <p:sldId id="308" r:id="rId7"/>
    <p:sldId id="310" r:id="rId8"/>
    <p:sldId id="312" r:id="rId9"/>
    <p:sldId id="314" r:id="rId10"/>
    <p:sldId id="316" r:id="rId11"/>
    <p:sldId id="317" r:id="rId12"/>
    <p:sldId id="318" r:id="rId13"/>
    <p:sldId id="319" r:id="rId14"/>
    <p:sldId id="320" r:id="rId15"/>
    <p:sldId id="321" r:id="rId16"/>
    <p:sldId id="32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5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C9609F2-2A55-4260-9A55-8477FCBF1D18}" type="datetimeFigureOut">
              <a:rPr lang="en-US" smtClean="0"/>
              <a:t>7/17/2024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C66DDF2-AAFF-4EA0-95E9-5AECD94DC0A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609F2-2A55-4260-9A55-8477FCBF1D18}"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609F2-2A55-4260-9A55-8477FCBF1D18}"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609F2-2A55-4260-9A55-8477FCBF1D18}"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C9609F2-2A55-4260-9A55-8477FCBF1D18}" type="datetimeFigureOut">
              <a:rPr lang="en-US" smtClean="0"/>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6DDF2-AAFF-4EA0-95E9-5AECD94DC0A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C9609F2-2A55-4260-9A55-8477FCBF1D18}" type="datetimeFigureOut">
              <a:rPr lang="en-US" smtClean="0"/>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C9609F2-2A55-4260-9A55-8477FCBF1D18}" type="datetimeFigureOut">
              <a:rPr lang="en-US" smtClean="0"/>
              <a:t>7/17/2024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C9609F2-2A55-4260-9A55-8477FCBF1D18}" type="datetimeFigureOut">
              <a:rPr lang="en-US" smtClean="0"/>
              <a:t>7/17/2024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609F2-2A55-4260-9A55-8477FCBF1D18}" type="datetimeFigureOut">
              <a:rPr lang="en-US" smtClean="0"/>
              <a:t>7/17/2024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C9609F2-2A55-4260-9A55-8477FCBF1D18}" type="datetimeFigureOut">
              <a:rPr lang="en-US" smtClean="0"/>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6DDF2-AAFF-4EA0-95E9-5AECD94DC0A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C9609F2-2A55-4260-9A55-8477FCBF1D18}" type="datetimeFigureOut">
              <a:rPr lang="en-US" smtClean="0"/>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5C66DDF2-AAFF-4EA0-95E9-5AECD94DC0A9}"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9609F2-2A55-4260-9A55-8477FCBF1D18}" type="datetimeFigureOut">
              <a:rPr lang="en-US" smtClean="0"/>
              <a:t>7/17/2024</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C66DDF2-AAFF-4EA0-95E9-5AECD94DC0A9}"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Welcome </a:t>
            </a:r>
            <a:br>
              <a:rPr lang="en-US" dirty="0"/>
            </a:br>
            <a:endParaRPr lang="en-US" dirty="0"/>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505201" y="1905000"/>
            <a:ext cx="5410200" cy="3581400"/>
          </a:xfrm>
        </p:spPr>
      </p:pic>
    </p:spTree>
    <p:extLst>
      <p:ext uri="{BB962C8B-B14F-4D97-AF65-F5344CB8AC3E}">
        <p14:creationId xmlns:p14="http://schemas.microsoft.com/office/powerpoint/2010/main" val="798684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Edmund Burke in Parliament</a:t>
            </a:r>
          </a:p>
        </p:txBody>
      </p:sp>
      <p:sp>
        <p:nvSpPr>
          <p:cNvPr id="6" name="Text Placeholder 5"/>
          <p:cNvSpPr>
            <a:spLocks noGrp="1"/>
          </p:cNvSpPr>
          <p:nvPr>
            <p:ph type="body" idx="2"/>
          </p:nvPr>
        </p:nvSpPr>
        <p:spPr/>
        <p:txBody>
          <a:bodyPr>
            <a:normAutofit/>
          </a:bodyPr>
          <a:lstStyle/>
          <a:p>
            <a:r>
              <a:rPr lang="en-US" sz="2000" dirty="0"/>
              <a:t>Edmund Burke – a friend to the Americans notes:</a:t>
            </a:r>
          </a:p>
          <a:p>
            <a:r>
              <a:rPr lang="en-US" sz="2000" dirty="0"/>
              <a:t>1. Americans love freedom</a:t>
            </a:r>
          </a:p>
          <a:p>
            <a:r>
              <a:rPr lang="en-US" sz="2000" dirty="0"/>
              <a:t>2. They are descended from   Englishmen.</a:t>
            </a:r>
          </a:p>
          <a:p>
            <a:r>
              <a:rPr lang="en-US" sz="2000" dirty="0"/>
              <a:t>3. Animated by religion and religious dissent.</a:t>
            </a:r>
          </a:p>
          <a:p>
            <a:r>
              <a:rPr lang="en-US" sz="2000" dirty="0"/>
              <a:t>4. Educated in the law and a very literate society.</a:t>
            </a:r>
          </a:p>
          <a:p>
            <a:endParaRPr lang="en-US" dirty="0"/>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181600" y="2209800"/>
            <a:ext cx="5111750" cy="3200399"/>
          </a:xfrm>
        </p:spPr>
      </p:pic>
    </p:spTree>
    <p:extLst>
      <p:ext uri="{BB962C8B-B14F-4D97-AF65-F5344CB8AC3E}">
        <p14:creationId xmlns:p14="http://schemas.microsoft.com/office/powerpoint/2010/main" val="3039967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400" dirty="0"/>
              <a:t>First</a:t>
            </a:r>
            <a:r>
              <a:rPr lang="en-US" sz="2800" dirty="0"/>
              <a:t> Continental Congress, September 5-October 26 1774</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1800" y="2057400"/>
            <a:ext cx="6248400" cy="4191000"/>
          </a:xfrm>
        </p:spPr>
      </p:pic>
    </p:spTree>
    <p:extLst>
      <p:ext uri="{BB962C8B-B14F-4D97-AF65-F5344CB8AC3E}">
        <p14:creationId xmlns:p14="http://schemas.microsoft.com/office/powerpoint/2010/main" val="223880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First Continental Congress held in Philadelphia</a:t>
            </a:r>
          </a:p>
        </p:txBody>
      </p:sp>
      <p:sp>
        <p:nvSpPr>
          <p:cNvPr id="5" name="Text Placeholder 4"/>
          <p:cNvSpPr>
            <a:spLocks noGrp="1"/>
          </p:cNvSpPr>
          <p:nvPr>
            <p:ph type="body" idx="2"/>
          </p:nvPr>
        </p:nvSpPr>
        <p:spPr/>
        <p:txBody>
          <a:bodyPr/>
          <a:lstStyle/>
          <a:p>
            <a:r>
              <a:rPr lang="en-US" dirty="0"/>
              <a:t>Is attended by twelve colonies with only Georgia absent.</a:t>
            </a:r>
          </a:p>
          <a:p>
            <a:r>
              <a:rPr lang="en-US" dirty="0"/>
              <a:t>George Washington attends in his militia uniform with the Virginia delegation</a:t>
            </a:r>
          </a:p>
          <a:p>
            <a:r>
              <a:rPr lang="en-US" b="1" dirty="0"/>
              <a:t>The Congress resolves </a:t>
            </a:r>
            <a:r>
              <a:rPr lang="en-US" dirty="0"/>
              <a:t>that only Colonial legislatures may tax the colonies.</a:t>
            </a:r>
          </a:p>
          <a:p>
            <a:r>
              <a:rPr lang="en-US" dirty="0"/>
              <a:t>That the colonists have all the rights of Englishmen including life, liberty and property</a:t>
            </a:r>
          </a:p>
          <a:p>
            <a:r>
              <a:rPr lang="en-US" dirty="0"/>
              <a:t>That a standing army in the colonies is illegal under English common law.</a:t>
            </a:r>
          </a:p>
          <a:p>
            <a:endParaRPr lang="en-US" dirty="0"/>
          </a:p>
        </p:txBody>
      </p:sp>
      <p:sp>
        <p:nvSpPr>
          <p:cNvPr id="3" name="Content Placeholder 2"/>
          <p:cNvSpPr>
            <a:spLocks noGrp="1"/>
          </p:cNvSpPr>
          <p:nvPr>
            <p:ph sz="half" idx="1"/>
          </p:nvPr>
        </p:nvSpPr>
        <p:spPr/>
        <p:txBody>
          <a:bodyPr>
            <a:normAutofit/>
          </a:bodyPr>
          <a:lstStyle/>
          <a:p>
            <a:pPr marL="0" indent="0">
              <a:buNone/>
            </a:pPr>
            <a:r>
              <a:rPr lang="en-US" sz="2000"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600" y="1752600"/>
            <a:ext cx="3352800" cy="4267200"/>
          </a:xfrm>
          <a:prstGeom prst="rect">
            <a:avLst/>
          </a:prstGeom>
        </p:spPr>
      </p:pic>
    </p:spTree>
    <p:extLst>
      <p:ext uri="{BB962C8B-B14F-4D97-AF65-F5344CB8AC3E}">
        <p14:creationId xmlns:p14="http://schemas.microsoft.com/office/powerpoint/2010/main" val="1124783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Results of the Congress</a:t>
            </a:r>
          </a:p>
        </p:txBody>
      </p:sp>
      <p:sp>
        <p:nvSpPr>
          <p:cNvPr id="6" name="Content Placeholder 5"/>
          <p:cNvSpPr>
            <a:spLocks noGrp="1"/>
          </p:cNvSpPr>
          <p:nvPr>
            <p:ph idx="1"/>
          </p:nvPr>
        </p:nvSpPr>
        <p:spPr/>
        <p:txBody>
          <a:bodyPr>
            <a:normAutofit/>
          </a:bodyPr>
          <a:lstStyle/>
          <a:p>
            <a:r>
              <a:rPr lang="en-US" sz="2000" dirty="0"/>
              <a:t>All colonies in attendance agree to a strict non- importation of British goods.</a:t>
            </a:r>
          </a:p>
          <a:p>
            <a:r>
              <a:rPr lang="en-US" sz="2000" dirty="0"/>
              <a:t>Clear mechanisms of communication using the Committees of Correspondence are set up between the colonies.</a:t>
            </a:r>
          </a:p>
          <a:p>
            <a:r>
              <a:rPr lang="en-US" sz="2000" dirty="0"/>
              <a:t> Channels of communication will be kept open.</a:t>
            </a:r>
          </a:p>
          <a:p>
            <a:r>
              <a:rPr lang="en-US" sz="2000" b="1" dirty="0"/>
              <a:t>Each colony is to begin raising militias </a:t>
            </a:r>
          </a:p>
          <a:p>
            <a:r>
              <a:rPr lang="en-US" sz="2000" dirty="0"/>
              <a:t>The Suffolk County Massachusetts Resolves reach the Congress and they are adopted. – Massachusetts rejects the dissolution of the legislature, County courts are to be closed and not allowed to operate under Royal authority, all British goods are to be rejected, all colonies should refuse to pay any Crown taxes and each colony should raise militias of their own people.</a:t>
            </a:r>
          </a:p>
        </p:txBody>
      </p:sp>
    </p:spTree>
    <p:extLst>
      <p:ext uri="{BB962C8B-B14F-4D97-AF65-F5344CB8AC3E}">
        <p14:creationId xmlns:p14="http://schemas.microsoft.com/office/powerpoint/2010/main" val="965386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British General Thomas Gage in Boston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8600" y="2057400"/>
            <a:ext cx="3962400" cy="3886200"/>
          </a:xfrm>
        </p:spPr>
      </p:pic>
    </p:spTree>
    <p:extLst>
      <p:ext uri="{BB962C8B-B14F-4D97-AF65-F5344CB8AC3E}">
        <p14:creationId xmlns:p14="http://schemas.microsoft.com/office/powerpoint/2010/main" val="3545643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General Gage</a:t>
            </a:r>
          </a:p>
        </p:txBody>
      </p:sp>
      <p:sp>
        <p:nvSpPr>
          <p:cNvPr id="5" name="Content Placeholder 4"/>
          <p:cNvSpPr>
            <a:spLocks noGrp="1"/>
          </p:cNvSpPr>
          <p:nvPr>
            <p:ph idx="1"/>
          </p:nvPr>
        </p:nvSpPr>
        <p:spPr/>
        <p:txBody>
          <a:bodyPr>
            <a:normAutofit/>
          </a:bodyPr>
          <a:lstStyle/>
          <a:p>
            <a:r>
              <a:rPr lang="en-US" sz="2000" dirty="0"/>
              <a:t>Had served in the colonies since the 1750’s </a:t>
            </a:r>
          </a:p>
          <a:p>
            <a:r>
              <a:rPr lang="en-US" sz="2000" dirty="0"/>
              <a:t>Served with Washington and Braddock in the French and Indian War</a:t>
            </a:r>
          </a:p>
          <a:p>
            <a:r>
              <a:rPr lang="en-US" sz="2000" dirty="0"/>
              <a:t>Was married to an American colonial</a:t>
            </a:r>
          </a:p>
          <a:p>
            <a:r>
              <a:rPr lang="en-US" sz="2000" dirty="0"/>
              <a:t>Commands all troops in North America in 1763</a:t>
            </a:r>
          </a:p>
          <a:p>
            <a:r>
              <a:rPr lang="en-US" sz="2000" dirty="0"/>
              <a:t>Sent to Boston with 4,000 troops in 1768 as a pushback on the Townshend Acts</a:t>
            </a:r>
          </a:p>
          <a:p>
            <a:r>
              <a:rPr lang="en-US" sz="2000" dirty="0"/>
              <a:t>Promoted to Lt. General in 1770</a:t>
            </a:r>
          </a:p>
          <a:p>
            <a:r>
              <a:rPr lang="en-US" sz="2000" dirty="0"/>
              <a:t>Returned to England 1772-1774</a:t>
            </a:r>
          </a:p>
          <a:p>
            <a:r>
              <a:rPr lang="en-US" sz="2000" dirty="0"/>
              <a:t>Helps draft the Coercive Acts in Parliament and now returns to Boston in May of 1774 with more troops.</a:t>
            </a:r>
          </a:p>
          <a:p>
            <a:r>
              <a:rPr lang="en-US" sz="2000" dirty="0"/>
              <a:t>Is the new Royal Governor of Massachusetts.</a:t>
            </a:r>
          </a:p>
          <a:p>
            <a:endParaRPr lang="en-US" sz="2000" dirty="0"/>
          </a:p>
        </p:txBody>
      </p:sp>
    </p:spTree>
    <p:extLst>
      <p:ext uri="{BB962C8B-B14F-4D97-AF65-F5344CB8AC3E}">
        <p14:creationId xmlns:p14="http://schemas.microsoft.com/office/powerpoint/2010/main" val="2946203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Gage</a:t>
            </a:r>
          </a:p>
        </p:txBody>
      </p:sp>
      <p:sp>
        <p:nvSpPr>
          <p:cNvPr id="3" name="Content Placeholder 2"/>
          <p:cNvSpPr>
            <a:spLocks noGrp="1"/>
          </p:cNvSpPr>
          <p:nvPr>
            <p:ph idx="1"/>
          </p:nvPr>
        </p:nvSpPr>
        <p:spPr/>
        <p:txBody>
          <a:bodyPr>
            <a:normAutofit/>
          </a:bodyPr>
          <a:lstStyle/>
          <a:p>
            <a:r>
              <a:rPr lang="en-US" sz="2400" dirty="0"/>
              <a:t>Declares martial law in Massachusetts in December of 1774 when he learns the colonials are gathering arms and ammunition for their new militias as a result of the First Continental Congress</a:t>
            </a:r>
          </a:p>
          <a:p>
            <a:r>
              <a:rPr lang="en-US" sz="2400" dirty="0"/>
              <a:t>Begins sending troops out to seize arms, ammunition and to disarm the population.</a:t>
            </a:r>
          </a:p>
          <a:p>
            <a:r>
              <a:rPr lang="en-US" sz="2400" dirty="0"/>
              <a:t>Strongly enforces the Coercive Acts</a:t>
            </a:r>
          </a:p>
          <a:p>
            <a:endParaRPr lang="en-US" sz="2400" dirty="0"/>
          </a:p>
          <a:p>
            <a:r>
              <a:rPr lang="en-US" sz="2400" dirty="0"/>
              <a:t>Such is the state of things in Boston and Massachusetts in the spring of 1775. The powder is dry, only a spark is needed.</a:t>
            </a:r>
          </a:p>
          <a:p>
            <a:endParaRPr lang="en-US" sz="2400" dirty="0"/>
          </a:p>
        </p:txBody>
      </p:sp>
    </p:spTree>
    <p:extLst>
      <p:ext uri="{BB962C8B-B14F-4D97-AF65-F5344CB8AC3E}">
        <p14:creationId xmlns:p14="http://schemas.microsoft.com/office/powerpoint/2010/main" val="252080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7A22416-390D-1BAD-F653-69B17DB756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F9786C34-BFB6-0AE9-F976-7BBFBB45D554}"/>
              </a:ext>
            </a:extLst>
          </p:cNvPr>
          <p:cNvSpPr>
            <a:spLocks noGrp="1"/>
          </p:cNvSpPr>
          <p:nvPr>
            <p:ph type="title"/>
          </p:nvPr>
        </p:nvSpPr>
        <p:spPr>
          <a:xfrm>
            <a:off x="2895600" y="1447800"/>
            <a:ext cx="7696200" cy="1295400"/>
          </a:xfrm>
        </p:spPr>
        <p:txBody>
          <a:bodyPr>
            <a:normAutofit fontScale="90000"/>
          </a:bodyPr>
          <a:lstStyle/>
          <a:p>
            <a:r>
              <a:rPr lang="en-US" dirty="0"/>
              <a:t>    Celebration of the 250</a:t>
            </a:r>
            <a:r>
              <a:rPr lang="en-US" baseline="30000" dirty="0"/>
              <a:t>th</a:t>
            </a:r>
            <a:r>
              <a:rPr lang="en-US" dirty="0"/>
              <a:t> Anniversary of the American Revolution  </a:t>
            </a:r>
          </a:p>
        </p:txBody>
      </p:sp>
      <p:pic>
        <p:nvPicPr>
          <p:cNvPr id="4" name="Picture 3" descr="A logo with a bird head and stars&#10;&#10;Description automatically generated">
            <a:extLst>
              <a:ext uri="{FF2B5EF4-FFF2-40B4-BE49-F238E27FC236}">
                <a16:creationId xmlns:a16="http://schemas.microsoft.com/office/drawing/2014/main" xmlns="" id="{49DDF082-C88A-09EE-335A-E6C3092A3D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3000" y="2895600"/>
            <a:ext cx="1341120" cy="1295400"/>
          </a:xfrm>
          <a:prstGeom prst="rect">
            <a:avLst/>
          </a:prstGeom>
        </p:spPr>
      </p:pic>
      <p:sp>
        <p:nvSpPr>
          <p:cNvPr id="6" name="TextBox 5">
            <a:extLst>
              <a:ext uri="{FF2B5EF4-FFF2-40B4-BE49-F238E27FC236}">
                <a16:creationId xmlns:a16="http://schemas.microsoft.com/office/drawing/2014/main" xmlns="" id="{6A75B68A-4734-F8AA-A789-BEA6B0EE0962}"/>
              </a:ext>
            </a:extLst>
          </p:cNvPr>
          <p:cNvSpPr txBox="1"/>
          <p:nvPr/>
        </p:nvSpPr>
        <p:spPr>
          <a:xfrm>
            <a:off x="3733800" y="2895600"/>
            <a:ext cx="4876800" cy="3416320"/>
          </a:xfrm>
          <a:prstGeom prst="rect">
            <a:avLst/>
          </a:prstGeom>
          <a:noFill/>
        </p:spPr>
        <p:txBody>
          <a:bodyPr wrap="square" rtlCol="0">
            <a:spAutoFit/>
          </a:bodyPr>
          <a:lstStyle/>
          <a:p>
            <a:r>
              <a:rPr lang="en-US" dirty="0"/>
              <a:t>This year we celebrate the 250</a:t>
            </a:r>
            <a:r>
              <a:rPr lang="en-US" baseline="30000" dirty="0"/>
              <a:t>th</a:t>
            </a:r>
            <a:r>
              <a:rPr lang="en-US" dirty="0"/>
              <a:t> anniversary of the First Continental Congress in America. This Congress of Colonies was formed in response to the British strong military and political action taken after the Boston Tea Party of 1773.</a:t>
            </a:r>
          </a:p>
          <a:p>
            <a:endParaRPr lang="en-US" dirty="0"/>
          </a:p>
          <a:p>
            <a:endParaRPr lang="en-US" dirty="0"/>
          </a:p>
          <a:p>
            <a:endParaRPr lang="en-US" dirty="0"/>
          </a:p>
          <a:p>
            <a:endParaRPr lang="en-US" dirty="0"/>
          </a:p>
          <a:p>
            <a:endParaRPr lang="en-US" dirty="0"/>
          </a:p>
          <a:p>
            <a:r>
              <a:rPr lang="en-US" dirty="0"/>
              <a:t>Missouri Society of the Sons of the American Revolution.</a:t>
            </a:r>
          </a:p>
        </p:txBody>
      </p:sp>
      <p:pic>
        <p:nvPicPr>
          <p:cNvPr id="5" name="Picture 4" descr="A logo with fireworks and a flag&#10;&#10;Description automatically generated">
            <a:extLst>
              <a:ext uri="{FF2B5EF4-FFF2-40B4-BE49-F238E27FC236}">
                <a16:creationId xmlns:a16="http://schemas.microsoft.com/office/drawing/2014/main" xmlns="" id="{377219B9-89A5-738E-CF16-DABFF02238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2748439"/>
            <a:ext cx="1714500" cy="1771650"/>
          </a:xfrm>
          <a:prstGeom prst="rect">
            <a:avLst/>
          </a:prstGeom>
        </p:spPr>
      </p:pic>
    </p:spTree>
    <p:extLst>
      <p:ext uri="{BB962C8B-B14F-4D97-AF65-F5344CB8AC3E}">
        <p14:creationId xmlns:p14="http://schemas.microsoft.com/office/powerpoint/2010/main" val="1568902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 Act of 1773</a:t>
            </a:r>
          </a:p>
        </p:txBody>
      </p:sp>
      <p:sp>
        <p:nvSpPr>
          <p:cNvPr id="3" name="Text Placeholder 2"/>
          <p:cNvSpPr>
            <a:spLocks noGrp="1"/>
          </p:cNvSpPr>
          <p:nvPr>
            <p:ph type="body" idx="2"/>
          </p:nvPr>
        </p:nvSpPr>
        <p:spPr/>
        <p:txBody>
          <a:bodyPr/>
          <a:lstStyle/>
          <a:p>
            <a:r>
              <a:rPr lang="en-US" dirty="0"/>
              <a:t>The Tea Act of 1773 was not even a new tax. It was put thorough Parliament by new Prime Minister Lord North who was a favorite of the King and well liked in Parliament on both sides of the debate.</a:t>
            </a:r>
          </a:p>
          <a:p>
            <a:r>
              <a:rPr lang="en-US" dirty="0"/>
              <a:t>The Act was designed to save the East India Company the loss of 18 million pounds sterling in tea that was built up in warehouses. Direct shipment to the colonies would be allowed and the 25% tea tax would be waved. Ports in Charleston, Philadelphia, New York and Boston were to receive the shipment which would now be below even smuggled tea cost which was a direct threat to the smuggling trade.</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019800" y="1295400"/>
            <a:ext cx="3596640" cy="4572000"/>
          </a:xfrm>
        </p:spPr>
      </p:pic>
    </p:spTree>
    <p:extLst>
      <p:ext uri="{BB962C8B-B14F-4D97-AF65-F5344CB8AC3E}">
        <p14:creationId xmlns:p14="http://schemas.microsoft.com/office/powerpoint/2010/main" val="334451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Tea Act of 1773 and Colonial Response</a:t>
            </a:r>
          </a:p>
        </p:txBody>
      </p:sp>
      <p:sp>
        <p:nvSpPr>
          <p:cNvPr id="6" name="Content Placeholder 5"/>
          <p:cNvSpPr>
            <a:spLocks noGrp="1"/>
          </p:cNvSpPr>
          <p:nvPr>
            <p:ph idx="1"/>
          </p:nvPr>
        </p:nvSpPr>
        <p:spPr/>
        <p:txBody>
          <a:bodyPr>
            <a:normAutofit/>
          </a:bodyPr>
          <a:lstStyle/>
          <a:p>
            <a:r>
              <a:rPr lang="en-US" sz="2000" dirty="0"/>
              <a:t>This was seen in the colonies as yet another scheme by Parliament to exert authority to tax and was certainly opposed by the merchants and harbor workers involved in the smuggling trade.</a:t>
            </a:r>
          </a:p>
          <a:p>
            <a:r>
              <a:rPr lang="en-US" sz="2000" dirty="0"/>
              <a:t>Philadelphia and New York refused to land the ships, Charleston allowed the tea to rot on the ships at the dock. Boston was another matter.</a:t>
            </a:r>
          </a:p>
          <a:p>
            <a:r>
              <a:rPr lang="en-US" sz="2000" dirty="0"/>
              <a:t>Massachusetts Governor Hutchinson  ordered the ships held in port until the tea was unloaded.</a:t>
            </a:r>
          </a:p>
          <a:p>
            <a:r>
              <a:rPr lang="en-US" sz="2000" dirty="0"/>
              <a:t>On December 16, 1773 after a loud meeting of the Sons of Liberty led by Sam Adams ended, a group of 30-130 men dressed as Mohawk Indians but fooling no one, boarded the ship </a:t>
            </a:r>
            <a:r>
              <a:rPr lang="en-US" sz="2000" i="1" dirty="0"/>
              <a:t>Dartmouth</a:t>
            </a:r>
            <a:r>
              <a:rPr lang="en-US" sz="2000" dirty="0"/>
              <a:t> and dumped 342 chests of tea into the harbor worth over 9,000 pounds sterling or 1.7 million dollars in today’s currency.</a:t>
            </a:r>
            <a:endParaRPr lang="en-US" sz="2000" i="1" dirty="0"/>
          </a:p>
        </p:txBody>
      </p:sp>
    </p:spTree>
    <p:extLst>
      <p:ext uri="{BB962C8B-B14F-4D97-AF65-F5344CB8AC3E}">
        <p14:creationId xmlns:p14="http://schemas.microsoft.com/office/powerpoint/2010/main" val="1408482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Boston Tea Party</a:t>
            </a:r>
          </a:p>
        </p:txBody>
      </p:sp>
      <p:sp>
        <p:nvSpPr>
          <p:cNvPr id="5" name="Text Placeholder 4"/>
          <p:cNvSpPr>
            <a:spLocks noGrp="1"/>
          </p:cNvSpPr>
          <p:nvPr>
            <p:ph type="body" idx="2"/>
          </p:nvPr>
        </p:nvSpPr>
        <p:spPr/>
        <p:txBody>
          <a:bodyPr/>
          <a:lstStyle/>
          <a:p>
            <a:r>
              <a:rPr lang="en-US" dirty="0"/>
              <a:t>The “Indians” replaced a lock they had broken and did not touch any other cargo on the ship.</a:t>
            </a:r>
          </a:p>
          <a:p>
            <a:r>
              <a:rPr lang="en-US" dirty="0"/>
              <a:t>No taxation without representation was once again the battle cry yet remember that the American colonists paid 1/10 of the tax rate of the common British citizen in England and had higher wages. This was a purely political slogan.</a:t>
            </a:r>
          </a:p>
          <a:p>
            <a:r>
              <a:rPr lang="en-US" dirty="0"/>
              <a:t>Benjamin Franklin , the colonial agent of Massachusetts and Pennsylvania in London was under instructions to never accept any representation deal for the colonies in Parliament.  Why?</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099050" y="2149723"/>
            <a:ext cx="5111750" cy="3625354"/>
          </a:xfrm>
        </p:spPr>
      </p:pic>
    </p:spTree>
    <p:extLst>
      <p:ext uri="{BB962C8B-B14F-4D97-AF65-F5344CB8AC3E}">
        <p14:creationId xmlns:p14="http://schemas.microsoft.com/office/powerpoint/2010/main" val="2489959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Boston Tea Party</a:t>
            </a:r>
          </a:p>
        </p:txBody>
      </p:sp>
      <p:sp>
        <p:nvSpPr>
          <p:cNvPr id="6" name="Content Placeholder 5"/>
          <p:cNvSpPr>
            <a:spLocks noGrp="1"/>
          </p:cNvSpPr>
          <p:nvPr>
            <p:ph idx="1"/>
          </p:nvPr>
        </p:nvSpPr>
        <p:spPr/>
        <p:txBody>
          <a:bodyPr>
            <a:normAutofit/>
          </a:bodyPr>
          <a:lstStyle/>
          <a:p>
            <a:r>
              <a:rPr lang="en-US" sz="2000" dirty="0"/>
              <a:t>Sam Adams and the radicals maintained that this act was to protest an unconstitutional Act by Parliament since this tax was without the people’s consent.</a:t>
            </a:r>
          </a:p>
          <a:p>
            <a:r>
              <a:rPr lang="en-US" sz="2000" dirty="0"/>
              <a:t>This was open destruction of private property by a planned and concerted act of rebellion in the view of the Crown. Keep in mind that Parliament had many members who were stockholders in the EIC.</a:t>
            </a:r>
          </a:p>
          <a:p>
            <a:r>
              <a:rPr lang="en-US" sz="2000" dirty="0"/>
              <a:t>Private property was supposed to be sacred under both the colonial and British political views.</a:t>
            </a:r>
          </a:p>
          <a:p>
            <a:r>
              <a:rPr lang="en-US" sz="2000" dirty="0"/>
              <a:t>Even Ben Franklin, then in London, believed this action was a mistake and that the lost value should be paid back. New York merchant Robert Murray went to Lord North and offered to pay the value but was refused.</a:t>
            </a:r>
          </a:p>
          <a:p>
            <a:r>
              <a:rPr lang="en-US" sz="2000" dirty="0"/>
              <a:t>This level of wanton destruction was the last straw for many in Parliament. Even America’s friends saw it as a bad precedent. </a:t>
            </a:r>
          </a:p>
        </p:txBody>
      </p:sp>
    </p:spTree>
    <p:extLst>
      <p:ext uri="{BB962C8B-B14F-4D97-AF65-F5344CB8AC3E}">
        <p14:creationId xmlns:p14="http://schemas.microsoft.com/office/powerpoint/2010/main" val="3405761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000" dirty="0"/>
              <a:t>The Crown Reacts – The Coercive Acts of 1774</a:t>
            </a:r>
          </a:p>
        </p:txBody>
      </p:sp>
      <p:sp>
        <p:nvSpPr>
          <p:cNvPr id="6" name="Content Placeholder 5"/>
          <p:cNvSpPr>
            <a:spLocks noGrp="1"/>
          </p:cNvSpPr>
          <p:nvPr>
            <p:ph idx="1"/>
          </p:nvPr>
        </p:nvSpPr>
        <p:spPr/>
        <p:txBody>
          <a:bodyPr>
            <a:normAutofit/>
          </a:bodyPr>
          <a:lstStyle/>
          <a:p>
            <a:r>
              <a:rPr lang="en-US" sz="2000" dirty="0"/>
              <a:t>The destruction of property on this scale shocked those in Parliament and was a turning point on the road to Revolution. Boston was now seen as the epicenter of resistance and would be taught a lesson.</a:t>
            </a:r>
          </a:p>
          <a:p>
            <a:r>
              <a:rPr lang="en-US" sz="2000" b="1" dirty="0"/>
              <a:t>Boston Port Act </a:t>
            </a:r>
            <a:r>
              <a:rPr lang="en-US" sz="2000" dirty="0"/>
              <a:t>– Closed the port of Boston to commercial traffic. This effectively cut the city and much of the colony off from the primary source of work and supplies. Imagine if the US Government said New York City could no longer do business. The port, highways, railroad, airports and Internet were all closed to commercial use!</a:t>
            </a:r>
          </a:p>
          <a:p>
            <a:r>
              <a:rPr lang="en-US" sz="2000" b="1" dirty="0"/>
              <a:t>Massachusetts Government Act </a:t>
            </a:r>
            <a:r>
              <a:rPr lang="en-US" sz="2000" dirty="0"/>
              <a:t>– Dissolves the Massachusetts Legislature.</a:t>
            </a:r>
          </a:p>
          <a:p>
            <a:r>
              <a:rPr lang="en-US" sz="2000" b="1" dirty="0"/>
              <a:t>Administration of Justice Act </a:t>
            </a:r>
            <a:r>
              <a:rPr lang="en-US" sz="2000" dirty="0"/>
              <a:t>– moves trials for acts against the Crown to England.</a:t>
            </a:r>
          </a:p>
          <a:p>
            <a:r>
              <a:rPr lang="en-US" sz="2000" b="1" dirty="0"/>
              <a:t>Quartering Act </a:t>
            </a:r>
            <a:r>
              <a:rPr lang="en-US" sz="2000" dirty="0"/>
              <a:t>– Returns troops to Boston and forces the citizens to house and feed them in their homes.</a:t>
            </a:r>
          </a:p>
        </p:txBody>
      </p:sp>
    </p:spTree>
    <p:extLst>
      <p:ext uri="{BB962C8B-B14F-4D97-AF65-F5344CB8AC3E}">
        <p14:creationId xmlns:p14="http://schemas.microsoft.com/office/powerpoint/2010/main" val="2755540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Quebec Act of 1774</a:t>
            </a:r>
          </a:p>
        </p:txBody>
      </p:sp>
      <p:sp>
        <p:nvSpPr>
          <p:cNvPr id="5" name="Content Placeholder 4"/>
          <p:cNvSpPr>
            <a:spLocks noGrp="1"/>
          </p:cNvSpPr>
          <p:nvPr>
            <p:ph idx="1"/>
          </p:nvPr>
        </p:nvSpPr>
        <p:spPr/>
        <p:txBody>
          <a:bodyPr>
            <a:normAutofit/>
          </a:bodyPr>
          <a:lstStyle/>
          <a:p>
            <a:r>
              <a:rPr lang="en-US" sz="2000" dirty="0"/>
              <a:t>Allows the practice of Catholicism in Canada which was predominantly Roman Catholic.  </a:t>
            </a:r>
          </a:p>
          <a:p>
            <a:r>
              <a:rPr lang="en-US" sz="2000" dirty="0"/>
              <a:t>This was seen by Protestant New England as a threat to force conversion in other colonies.</a:t>
            </a:r>
          </a:p>
          <a:p>
            <a:r>
              <a:rPr lang="en-US" sz="2000" dirty="0"/>
              <a:t>Marked all the land west of the Appalachians as for Native American use only.</a:t>
            </a:r>
          </a:p>
          <a:p>
            <a:r>
              <a:rPr lang="en-US" sz="2000" dirty="0"/>
              <a:t>This angered both the settlers heading to or already in these areas and the land speculators who expected to make a lot of money. These speculators included many of the wealthiest and most influential families in America and interestingly in England. George Washington and Benjamin Franklin were both large land speculators.</a:t>
            </a:r>
          </a:p>
        </p:txBody>
      </p:sp>
    </p:spTree>
    <p:extLst>
      <p:ext uri="{BB962C8B-B14F-4D97-AF65-F5344CB8AC3E}">
        <p14:creationId xmlns:p14="http://schemas.microsoft.com/office/powerpoint/2010/main" val="2018397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Coercive – Intolerable Acts</a:t>
            </a:r>
          </a:p>
        </p:txBody>
      </p:sp>
      <p:sp>
        <p:nvSpPr>
          <p:cNvPr id="3" name="Content Placeholder 2"/>
          <p:cNvSpPr>
            <a:spLocks noGrp="1"/>
          </p:cNvSpPr>
          <p:nvPr>
            <p:ph idx="1"/>
          </p:nvPr>
        </p:nvSpPr>
        <p:spPr/>
        <p:txBody>
          <a:bodyPr>
            <a:normAutofit/>
          </a:bodyPr>
          <a:lstStyle/>
          <a:p>
            <a:r>
              <a:rPr lang="en-US" sz="2000" dirty="0"/>
              <a:t>These Acts breathed life back into the radical wing of the colonies which had declined as a result of the Boston Tea Party.</a:t>
            </a:r>
          </a:p>
          <a:p>
            <a:r>
              <a:rPr lang="en-US" sz="2000" dirty="0"/>
              <a:t>They were seen in the colonies as a drastic over reaction to what had occurred in Boston.</a:t>
            </a:r>
          </a:p>
          <a:p>
            <a:r>
              <a:rPr lang="en-US" sz="2000" dirty="0"/>
              <a:t>The result of these Acts was to drive the colonies together in common cause stronger than ever before. If the Crown would punish one of the four largest cities and ports in America to this degree, then all were at risk. Customs agents are attacked.</a:t>
            </a:r>
          </a:p>
          <a:p>
            <a:r>
              <a:rPr lang="en-US" sz="2000" dirty="0"/>
              <a:t>Support for Boston is immediate and much more involved than even radicals like Sam Adams thought possible. </a:t>
            </a:r>
          </a:p>
          <a:p>
            <a:r>
              <a:rPr lang="en-US" sz="2000" dirty="0"/>
              <a:t>Supplies by wagon and ship begin being gathered by other colonies for Boston.</a:t>
            </a:r>
          </a:p>
          <a:p>
            <a:r>
              <a:rPr lang="en-US" sz="2000" dirty="0"/>
              <a:t>Patrick Henry rises in the Virginia Legislature to voice the support of Virginia.</a:t>
            </a:r>
          </a:p>
          <a:p>
            <a:endParaRPr lang="en-US" sz="2000" dirty="0"/>
          </a:p>
        </p:txBody>
      </p:sp>
    </p:spTree>
    <p:extLst>
      <p:ext uri="{BB962C8B-B14F-4D97-AF65-F5344CB8AC3E}">
        <p14:creationId xmlns:p14="http://schemas.microsoft.com/office/powerpoint/2010/main" val="2300046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827</TotalTime>
  <Words>1386</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Constantia</vt:lpstr>
      <vt:lpstr>Wingdings 2</vt:lpstr>
      <vt:lpstr>Flow</vt:lpstr>
      <vt:lpstr>Welcome  </vt:lpstr>
      <vt:lpstr>    Celebration of the 250th Anniversary of the American Revolution  </vt:lpstr>
      <vt:lpstr>Tea Act of 1773</vt:lpstr>
      <vt:lpstr>Tea Act of 1773 and Colonial Response</vt:lpstr>
      <vt:lpstr>Boston Tea Party</vt:lpstr>
      <vt:lpstr>Boston Tea Party</vt:lpstr>
      <vt:lpstr>The Crown Reacts – The Coercive Acts of 1774</vt:lpstr>
      <vt:lpstr>Quebec Act of 1774</vt:lpstr>
      <vt:lpstr>Coercive – Intolerable Acts</vt:lpstr>
      <vt:lpstr>Edmund Burke in Parliament</vt:lpstr>
      <vt:lpstr>First Continental Congress, September 5-October 26 1774</vt:lpstr>
      <vt:lpstr>First Continental Congress held in Philadelphia</vt:lpstr>
      <vt:lpstr>Results of the Congress</vt:lpstr>
      <vt:lpstr>British General Thomas Gage in Boston</vt:lpstr>
      <vt:lpstr>General Gage</vt:lpstr>
      <vt:lpstr>General Gage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Revolution</dc:title>
  <dc:creator>Brad Frazier</dc:creator>
  <cp:lastModifiedBy>Microsoft account</cp:lastModifiedBy>
  <cp:revision>84</cp:revision>
  <dcterms:created xsi:type="dcterms:W3CDTF">2015-12-17T17:51:01Z</dcterms:created>
  <dcterms:modified xsi:type="dcterms:W3CDTF">2024-07-17T20:49:02Z</dcterms:modified>
</cp:coreProperties>
</file>